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  <p:sldMasterId id="2147483661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Dosis"/>
      <p:regular r:id="rId26"/>
      <p:bold r:id="rId27"/>
    </p:embeddedFont>
    <p:embeddedFont>
      <p:font typeface="Source Sans Pr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gEQ29Kgi5zWgWzUliOmaRnZdhe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Dosis-regular.fntdata"/><Relationship Id="rId25" Type="http://schemas.openxmlformats.org/officeDocument/2006/relationships/slide" Target="slides/slide19.xml"/><Relationship Id="rId28" Type="http://schemas.openxmlformats.org/officeDocument/2006/relationships/font" Target="fonts/SourceSansPro-regular.fntdata"/><Relationship Id="rId27" Type="http://schemas.openxmlformats.org/officeDocument/2006/relationships/font" Target="fonts/Dosis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SansPr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SansPro-boldItalic.fntdata"/><Relationship Id="rId30" Type="http://schemas.openxmlformats.org/officeDocument/2006/relationships/font" Target="fonts/SourceSansPr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-CO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:notes"/>
          <p:cNvSpPr/>
          <p:nvPr>
            <p:ph idx="2" type="sldImg"/>
          </p:nvPr>
        </p:nvSpPr>
        <p:spPr>
          <a:xfrm>
            <a:off x="533400" y="763588"/>
            <a:ext cx="6704013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6b8839a98_0_7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76b8839a98_0_72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28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25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29e7a9afc_1_1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729e7a9afc_1_18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29e7a9afc_2_2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29e7a9afc_2_24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29e7a9afc_2_3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729e7a9afc_2_30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29e7a9afc_2_3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729e7a9afc_2_38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29e7a9afc_2_5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729e7a9afc_2_57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29e7a9afc_2_6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729e7a9afc_2_63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29e7a9afc_2_7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g729e7a9afc_2_71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2:notes"/>
          <p:cNvSpPr/>
          <p:nvPr>
            <p:ph idx="2" type="sldImg"/>
          </p:nvPr>
        </p:nvSpPr>
        <p:spPr>
          <a:xfrm>
            <a:off x="533400" y="763588"/>
            <a:ext cx="6704013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6b8839a98_0_2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76b8839a98_0_24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6b8839a98_0_7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76b8839a98_0_78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120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121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6b8839a98_0_4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6b8839a98_0_40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22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toman aquellos términos detectados en el objetivo general.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Se consultan aquellos términos con una relación cercana a los extraídos y que se se consideren de relevancia para el proyecto.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p123:notes"/>
          <p:cNvSpPr/>
          <p:nvPr>
            <p:ph idx="2" type="sldImg"/>
          </p:nvPr>
        </p:nvSpPr>
        <p:spPr>
          <a:xfrm>
            <a:off x="533400" y="763588"/>
            <a:ext cx="67056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0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" type="subTitle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1" type="body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2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2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2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2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4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3"/>
          <p:cNvSpPr txBox="1"/>
          <p:nvPr>
            <p:ph idx="1" type="body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3"/>
          <p:cNvSpPr txBox="1"/>
          <p:nvPr>
            <p:ph idx="2" type="body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3"/>
          <p:cNvSpPr txBox="1"/>
          <p:nvPr>
            <p:ph idx="3" type="body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idx="4" type="body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5" type="body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3"/>
          <p:cNvSpPr txBox="1"/>
          <p:nvPr>
            <p:ph idx="6" type="body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7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5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5"/>
          <p:cNvSpPr txBox="1"/>
          <p:nvPr>
            <p:ph idx="1" type="subTitle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6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8"/>
          <p:cNvSpPr txBox="1"/>
          <p:nvPr>
            <p:ph idx="1" type="subTitle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9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9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9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9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0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0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0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0"/>
          <p:cNvSpPr txBox="1"/>
          <p:nvPr>
            <p:ph idx="3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1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1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1"/>
          <p:cNvSpPr txBox="1"/>
          <p:nvPr>
            <p:ph idx="3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2"/>
          <p:cNvSpPr txBox="1"/>
          <p:nvPr>
            <p:ph idx="1" type="body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2"/>
          <p:cNvSpPr txBox="1"/>
          <p:nvPr>
            <p:ph idx="2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3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3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3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3"/>
          <p:cNvSpPr txBox="1"/>
          <p:nvPr>
            <p:ph idx="4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4"/>
          <p:cNvSpPr txBox="1"/>
          <p:nvPr>
            <p:ph idx="1" type="body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4"/>
          <p:cNvSpPr txBox="1"/>
          <p:nvPr>
            <p:ph idx="2" type="body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4"/>
          <p:cNvSpPr txBox="1"/>
          <p:nvPr>
            <p:ph idx="3" type="body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4"/>
          <p:cNvSpPr txBox="1"/>
          <p:nvPr>
            <p:ph idx="4" type="body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64"/>
          <p:cNvSpPr txBox="1"/>
          <p:nvPr>
            <p:ph idx="5" type="body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4"/>
          <p:cNvSpPr txBox="1"/>
          <p:nvPr>
            <p:ph idx="6" type="body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4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4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7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7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8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9"/>
          <p:cNvSpPr txBox="1"/>
          <p:nvPr>
            <p:ph idx="1" type="subTitle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0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70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0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70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71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1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1"/>
          <p:cNvSpPr txBox="1"/>
          <p:nvPr>
            <p:ph idx="3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72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2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72"/>
          <p:cNvSpPr txBox="1"/>
          <p:nvPr>
            <p:ph idx="3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3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73"/>
          <p:cNvSpPr txBox="1"/>
          <p:nvPr>
            <p:ph idx="1" type="body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73"/>
          <p:cNvSpPr txBox="1"/>
          <p:nvPr>
            <p:ph idx="2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74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74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74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74"/>
          <p:cNvSpPr txBox="1"/>
          <p:nvPr>
            <p:ph idx="4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5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5"/>
          <p:cNvSpPr txBox="1"/>
          <p:nvPr>
            <p:ph idx="1" type="body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75"/>
          <p:cNvSpPr txBox="1"/>
          <p:nvPr>
            <p:ph idx="2" type="body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75"/>
          <p:cNvSpPr txBox="1"/>
          <p:nvPr>
            <p:ph idx="3" type="body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75"/>
          <p:cNvSpPr txBox="1"/>
          <p:nvPr>
            <p:ph idx="4" type="body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75"/>
          <p:cNvSpPr txBox="1"/>
          <p:nvPr>
            <p:ph idx="5" type="body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75"/>
          <p:cNvSpPr txBox="1"/>
          <p:nvPr>
            <p:ph idx="6" type="body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5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5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/>
          <p:nvPr>
            <p:ph idx="1" type="subTitle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8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3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0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0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3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 rot="10800000">
            <a:off x="9144001" y="4433400"/>
            <a:ext cx="9143640" cy="27612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9"/>
          <p:cNvSpPr/>
          <p:nvPr/>
        </p:nvSpPr>
        <p:spPr>
          <a:xfrm flipH="1">
            <a:off x="-719" y="0"/>
            <a:ext cx="9143640" cy="41565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9"/>
          <p:cNvSpPr txBox="1"/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1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31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3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3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3"/>
          <p:cNvSpPr txBox="1"/>
          <p:nvPr>
            <p:ph idx="1" type="body"/>
          </p:nvPr>
        </p:nvSpPr>
        <p:spPr>
          <a:xfrm>
            <a:off x="844560" y="1534320"/>
            <a:ext cx="2804400" cy="3321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3"/>
          <p:cNvSpPr txBox="1"/>
          <p:nvPr>
            <p:ph idx="2" type="body"/>
          </p:nvPr>
        </p:nvSpPr>
        <p:spPr>
          <a:xfrm>
            <a:off x="3818160" y="1534320"/>
            <a:ext cx="2804400" cy="3321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33"/>
          <p:cNvSpPr txBox="1"/>
          <p:nvPr>
            <p:ph idx="12" type="sldNum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parnec.nuaa.edu.cn/xtan/data/ClosedEyeDatabases.html" TargetMode="External"/><Relationship Id="rId4" Type="http://schemas.openxmlformats.org/officeDocument/2006/relationships/hyperlink" Target="http://baillement.com/dossier/hypovigilance_caplier.html" TargetMode="External"/><Relationship Id="rId5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"/>
          <p:cNvSpPr txBox="1"/>
          <p:nvPr/>
        </p:nvSpPr>
        <p:spPr>
          <a:xfrm>
            <a:off x="360000" y="1080000"/>
            <a:ext cx="8312400" cy="26578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s-CO" sz="5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Proyecto Dauruxü</a:t>
            </a:r>
            <a:r>
              <a:rPr b="0" i="0" lang="es-CO" sz="4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Reunión de seguimiento - Semana 9, 26 de marzo de 2020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p1"/>
          <p:cNvGrpSpPr/>
          <p:nvPr/>
        </p:nvGrpSpPr>
        <p:grpSpPr>
          <a:xfrm>
            <a:off x="7377120" y="1317240"/>
            <a:ext cx="433440" cy="433440"/>
            <a:chOff x="7377120" y="1317240"/>
            <a:chExt cx="433440" cy="433440"/>
          </a:xfrm>
        </p:grpSpPr>
        <p:sp>
          <p:nvSpPr>
            <p:cNvPr id="173" name="Google Shape;173;p1"/>
            <p:cNvSpPr/>
            <p:nvPr/>
          </p:nvSpPr>
          <p:spPr>
            <a:xfrm>
              <a:off x="7377120" y="1317240"/>
              <a:ext cx="433440" cy="433440"/>
            </a:xfrm>
            <a:prstGeom prst="ellipse">
              <a:avLst/>
            </a:prstGeom>
            <a:solidFill>
              <a:srgbClr val="0DB7C4">
                <a:alpha val="3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7489800" y="1429920"/>
              <a:ext cx="207720" cy="207720"/>
            </a:xfrm>
            <a:prstGeom prst="ellipse">
              <a:avLst/>
            </a:prstGeom>
            <a:solidFill>
              <a:srgbClr val="0DB7C4">
                <a:alpha val="3607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7538760" y="1478880"/>
              <a:ext cx="109800" cy="1098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6" name="Google Shape;176;p1"/>
          <p:cNvPicPr preferRelativeResize="0"/>
          <p:nvPr/>
        </p:nvPicPr>
        <p:blipFill rotWithShape="1">
          <a:blip r:embed="rId3">
            <a:alphaModFix/>
          </a:blip>
          <a:srcRect b="9129" l="19630" r="23117" t="69141"/>
          <a:stretch/>
        </p:blipFill>
        <p:spPr>
          <a:xfrm>
            <a:off x="388080" y="117000"/>
            <a:ext cx="2185920" cy="82944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"/>
          <p:cNvSpPr/>
          <p:nvPr/>
        </p:nvSpPr>
        <p:spPr>
          <a:xfrm>
            <a:off x="6498720" y="4356720"/>
            <a:ext cx="2393280" cy="501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Presentado por: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Ronald Rodríguez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/>
          <p:nvPr/>
        </p:nvSpPr>
        <p:spPr>
          <a:xfrm>
            <a:off x="0" y="5120640"/>
            <a:ext cx="9143640" cy="453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"/>
          <p:cNvSpPr/>
          <p:nvPr/>
        </p:nvSpPr>
        <p:spPr>
          <a:xfrm>
            <a:off x="0" y="5000040"/>
            <a:ext cx="9143640" cy="2844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0" y="5051160"/>
            <a:ext cx="9143640" cy="3924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"/>
          <p:cNvSpPr/>
          <p:nvPr/>
        </p:nvSpPr>
        <p:spPr>
          <a:xfrm>
            <a:off x="4428000" y="4394880"/>
            <a:ext cx="2088000" cy="501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Director: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Enrique González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396000" y="3882240"/>
            <a:ext cx="7524000" cy="2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 Dauruxü significa: “el que cuida” en el idioma ticuna. Diccionario bilingüe español-ticuna [DTILV, 2016]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"/>
          <p:cNvSpPr/>
          <p:nvPr/>
        </p:nvSpPr>
        <p:spPr>
          <a:xfrm>
            <a:off x="241200" y="4318560"/>
            <a:ext cx="4062960" cy="59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Proyecto de grado: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Maestría en Ingeniería de Sistemas y Computación.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O" sz="1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Maestría en Analítica para la inteligencia de negocios.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6b8839a98_0_72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g76b8839a98_0_72"/>
          <p:cNvSpPr/>
          <p:nvPr/>
        </p:nvSpPr>
        <p:spPr>
          <a:xfrm>
            <a:off x="844560" y="81960"/>
            <a:ext cx="7485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g76b8839a98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401" y="620825"/>
            <a:ext cx="7375800" cy="39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669300" y="1195575"/>
            <a:ext cx="71883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Palabras Clave</a:t>
            </a:r>
            <a:endParaRPr/>
          </a:p>
          <a:p>
            <a:pPr indent="0" lvl="6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Karolinska Sleepiness Scale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Bases de datos utilizadas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Experimental - 27 conductores cansados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Aspectos identificados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Características fisiológicas de los ojos (Tamaño pupila, párpado, pestañeo)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Comportamiento de conducción (Velocidad, movimiento de timón)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Valoración subjetiva de KSS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Tratamiento de datos</a:t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Extracción de característica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 </a:t>
            </a:r>
            <a:endParaRPr/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Modificación de valores (STD, AVG, PERCLOS)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Mecanismo de clasificación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Mixed-effect ordered logit (MOL)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Mixed generalized ordered response (MGOR)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876875" y="162450"/>
            <a:ext cx="7485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Driver drowsiness detection using mixed-effect ordered logit</a:t>
            </a:r>
            <a:endParaRPr sz="20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model considering time cumulative effect (2020)</a:t>
            </a:r>
            <a:endParaRPr sz="20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 rotWithShape="1">
          <a:blip r:embed="rId3">
            <a:alphaModFix/>
          </a:blip>
          <a:srcRect b="29990" l="21352" r="41251" t="51111"/>
          <a:stretch/>
        </p:blipFill>
        <p:spPr>
          <a:xfrm>
            <a:off x="5076825" y="3413125"/>
            <a:ext cx="38576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 rotWithShape="1">
          <a:blip r:embed="rId4">
            <a:alphaModFix/>
          </a:blip>
          <a:srcRect b="3621" l="21387" r="7295" t="60374"/>
          <a:stretch/>
        </p:blipFill>
        <p:spPr>
          <a:xfrm>
            <a:off x="4676775" y="1271775"/>
            <a:ext cx="4419601" cy="125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709269" y="1373221"/>
            <a:ext cx="3961800" cy="26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Aportes</a:t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Criterios aunque subjetivos, considerados de valor para la investigación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Variables seleccionadas con componentes estadísticos significativos (verosimilitud y valor p), pero insuficientes para clasificación.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Precisión 61% - 63%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714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876875" y="162450"/>
            <a:ext cx="74850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Driver drowsiness detection using mixed-effect ordered logit</a:t>
            </a:r>
            <a:endParaRPr sz="20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model considering time cumulative effect (2020)</a:t>
            </a:r>
            <a:endParaRPr sz="20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81" name="Google Shape;281;p25"/>
          <p:cNvPicPr preferRelativeResize="0"/>
          <p:nvPr/>
        </p:nvPicPr>
        <p:blipFill rotWithShape="1">
          <a:blip r:embed="rId3">
            <a:alphaModFix/>
          </a:blip>
          <a:srcRect b="15717" l="21487" r="5970" t="14460"/>
          <a:stretch/>
        </p:blipFill>
        <p:spPr>
          <a:xfrm>
            <a:off x="4498200" y="1567550"/>
            <a:ext cx="4591000" cy="248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9e7a9afc_1_18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g729e7a9afc_1_18"/>
          <p:cNvSpPr/>
          <p:nvPr/>
        </p:nvSpPr>
        <p:spPr>
          <a:xfrm>
            <a:off x="844560" y="81960"/>
            <a:ext cx="7485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729e7a9afc_1_18"/>
          <p:cNvSpPr txBox="1"/>
          <p:nvPr>
            <p:ph type="title"/>
          </p:nvPr>
        </p:nvSpPr>
        <p:spPr>
          <a:xfrm>
            <a:off x="1034939" y="2312408"/>
            <a:ext cx="44220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sz="6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Artículos detección</a:t>
            </a:r>
            <a:br>
              <a:rPr lang="es-CO" sz="6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s-CO" sz="6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Estrés</a:t>
            </a:r>
            <a:br>
              <a:rPr lang="es-CO" sz="6000"/>
            </a:b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29e7a9afc_2_24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g729e7a9afc_2_24"/>
          <p:cNvSpPr/>
          <p:nvPr/>
        </p:nvSpPr>
        <p:spPr>
          <a:xfrm>
            <a:off x="844560" y="81960"/>
            <a:ext cx="7485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g729e7a9afc_2_24"/>
          <p:cNvPicPr preferRelativeResize="0"/>
          <p:nvPr/>
        </p:nvPicPr>
        <p:blipFill rotWithShape="1">
          <a:blip r:embed="rId3">
            <a:alphaModFix/>
          </a:blip>
          <a:srcRect b="35055" l="20593" r="4246" t="22178"/>
          <a:stretch/>
        </p:blipFill>
        <p:spPr>
          <a:xfrm>
            <a:off x="768350" y="1069525"/>
            <a:ext cx="8108952" cy="2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29e7a9afc_2_30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g729e7a9afc_2_30"/>
          <p:cNvSpPr txBox="1"/>
          <p:nvPr/>
        </p:nvSpPr>
        <p:spPr>
          <a:xfrm>
            <a:off x="621875" y="966975"/>
            <a:ext cx="79950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Palabras Clave</a:t>
            </a:r>
            <a:endParaRPr/>
          </a:p>
          <a:p>
            <a:pPr indent="0" lvl="6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Facial cues (Señales faciales)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6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Fotopletismografía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Bases de datos utilizadas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Experimental - 23 adultos</a:t>
            </a: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Aspectos identificados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Cabeza, Ojos, Boca,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Mirada, Pupila, Ritmo Card.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Tratamiento de datos</a:t>
            </a:r>
            <a:endParaRPr/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Extracción de ROI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Active appearance models (AAM)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Extracción de energía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Mecanismo de clasificación</a:t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K-nearest neighbours (K-nn),  Generalized Likelihood Ratio, 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Support Vector Machines (SVM),Naïve Bayes y AdaBoost 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729e7a9afc_2_30"/>
          <p:cNvSpPr/>
          <p:nvPr/>
        </p:nvSpPr>
        <p:spPr>
          <a:xfrm>
            <a:off x="876875" y="162450"/>
            <a:ext cx="7485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S</a:t>
            </a: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tress and anxiety detection using facial cues from videos (2016)</a:t>
            </a:r>
            <a:endParaRPr sz="20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03" name="Google Shape;303;g729e7a9afc_2_30"/>
          <p:cNvPicPr preferRelativeResize="0"/>
          <p:nvPr/>
        </p:nvPicPr>
        <p:blipFill rotWithShape="1">
          <a:blip r:embed="rId3">
            <a:alphaModFix/>
          </a:blip>
          <a:srcRect b="38368" l="19249" r="6023" t="40771"/>
          <a:stretch/>
        </p:blipFill>
        <p:spPr>
          <a:xfrm>
            <a:off x="3871850" y="2615675"/>
            <a:ext cx="5161701" cy="9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729e7a9afc_2_30"/>
          <p:cNvPicPr preferRelativeResize="0"/>
          <p:nvPr/>
        </p:nvPicPr>
        <p:blipFill rotWithShape="1">
          <a:blip r:embed="rId4">
            <a:alphaModFix/>
          </a:blip>
          <a:srcRect b="19883" l="23535" r="28206" t="47257"/>
          <a:stretch/>
        </p:blipFill>
        <p:spPr>
          <a:xfrm>
            <a:off x="4517175" y="966975"/>
            <a:ext cx="4412774" cy="16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29e7a9afc_2_38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0" name="Google Shape;310;g729e7a9afc_2_38"/>
          <p:cNvSpPr txBox="1"/>
          <p:nvPr/>
        </p:nvSpPr>
        <p:spPr>
          <a:xfrm>
            <a:off x="709269" y="977246"/>
            <a:ext cx="3961800" cy="26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Aportes</a:t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Características del movimiento del rostro asociadas al estrés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Estimación del ritmo cardiaco.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Comparación de varios métodos de clasificación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Diversos escenarios de experimentación (para inducir estrés)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Precisión 80% - 90%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714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1" name="Google Shape;311;g729e7a9afc_2_38"/>
          <p:cNvPicPr preferRelativeResize="0"/>
          <p:nvPr/>
        </p:nvPicPr>
        <p:blipFill rotWithShape="1">
          <a:blip r:embed="rId3">
            <a:alphaModFix/>
          </a:blip>
          <a:srcRect b="20295" l="56857" r="5802" t="44933"/>
          <a:stretch/>
        </p:blipFill>
        <p:spPr>
          <a:xfrm>
            <a:off x="4785975" y="1765175"/>
            <a:ext cx="4096549" cy="21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729e7a9afc_2_38"/>
          <p:cNvPicPr preferRelativeResize="0"/>
          <p:nvPr/>
        </p:nvPicPr>
        <p:blipFill rotWithShape="1">
          <a:blip r:embed="rId4">
            <a:alphaModFix/>
          </a:blip>
          <a:srcRect b="35408" l="20428" r="4849" t="43224"/>
          <a:stretch/>
        </p:blipFill>
        <p:spPr>
          <a:xfrm>
            <a:off x="1063253" y="3909851"/>
            <a:ext cx="7377950" cy="11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729e7a9afc_2_38"/>
          <p:cNvSpPr/>
          <p:nvPr/>
        </p:nvSpPr>
        <p:spPr>
          <a:xfrm>
            <a:off x="876875" y="162450"/>
            <a:ext cx="7485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Stress and anxiety detection using facial cues from videos (2016)</a:t>
            </a:r>
            <a:endParaRPr sz="20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29e7a9afc_2_57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g729e7a9afc_2_57"/>
          <p:cNvSpPr/>
          <p:nvPr/>
        </p:nvSpPr>
        <p:spPr>
          <a:xfrm>
            <a:off x="844560" y="81960"/>
            <a:ext cx="7485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729e7a9afc_2_57"/>
          <p:cNvPicPr preferRelativeResize="0"/>
          <p:nvPr/>
        </p:nvPicPr>
        <p:blipFill rotWithShape="1">
          <a:blip r:embed="rId3">
            <a:alphaModFix/>
          </a:blip>
          <a:srcRect b="22803" l="21785" r="5034" t="20848"/>
          <a:stretch/>
        </p:blipFill>
        <p:spPr>
          <a:xfrm>
            <a:off x="967925" y="762950"/>
            <a:ext cx="7962025" cy="344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9e7a9afc_2_63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g729e7a9afc_2_63"/>
          <p:cNvSpPr txBox="1"/>
          <p:nvPr/>
        </p:nvSpPr>
        <p:spPr>
          <a:xfrm>
            <a:off x="669300" y="1005075"/>
            <a:ext cx="83127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Palabras Clave</a:t>
            </a:r>
            <a:endParaRPr/>
          </a:p>
          <a:p>
            <a:pPr indent="0" lvl="6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Facial cues (Señales faciales)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6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Fotopletismografía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Bases de datos utilizadas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Experimental - 20 adultos</a:t>
            </a: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Aspectos identificados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Actividad de cara, boca, cejas y ojos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Tratamiento de datos</a:t>
            </a:r>
            <a:endParaRPr/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Extracción de p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untos de corrugación 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(Puntos fiduciales)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Cálculo de distancias y desplazamiento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Constrained Local Neural Field Model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Mecanismo de clasificación</a:t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No aplica, pues evalua relación de las métricas con eventos experimentados en el juego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29e7a9afc_2_63"/>
          <p:cNvSpPr/>
          <p:nvPr/>
        </p:nvSpPr>
        <p:spPr>
          <a:xfrm>
            <a:off x="876875" y="162450"/>
            <a:ext cx="7485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Stress and anxiety detection using facial cues from videos (2016)</a:t>
            </a:r>
            <a:endParaRPr sz="20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28" name="Google Shape;328;g729e7a9afc_2_63"/>
          <p:cNvPicPr preferRelativeResize="0"/>
          <p:nvPr/>
        </p:nvPicPr>
        <p:blipFill rotWithShape="1">
          <a:blip r:embed="rId3">
            <a:alphaModFix/>
          </a:blip>
          <a:srcRect b="9814" l="28345" r="28952" t="49053"/>
          <a:stretch/>
        </p:blipFill>
        <p:spPr>
          <a:xfrm>
            <a:off x="5438775" y="1195575"/>
            <a:ext cx="3095626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729e7a9afc_2_63"/>
          <p:cNvPicPr preferRelativeResize="0"/>
          <p:nvPr/>
        </p:nvPicPr>
        <p:blipFill rotWithShape="1">
          <a:blip r:embed="rId4">
            <a:alphaModFix/>
          </a:blip>
          <a:srcRect b="40427" l="28752" r="29371" t="36032"/>
          <a:stretch/>
        </p:blipFill>
        <p:spPr>
          <a:xfrm>
            <a:off x="5058236" y="3181475"/>
            <a:ext cx="3606062" cy="11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29e7a9afc_2_71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g729e7a9afc_2_71"/>
          <p:cNvSpPr txBox="1"/>
          <p:nvPr/>
        </p:nvSpPr>
        <p:spPr>
          <a:xfrm>
            <a:off x="728326" y="1186801"/>
            <a:ext cx="4424700" cy="30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Aportes</a:t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Puntos fiduciales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Distancias de puntos clave </a:t>
            </a: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 movimiento del rostro asociadas al estrés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Ideas de experimentación para inducción de estrés (Uso de videojuegos)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714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Google Shape;336;g729e7a9afc_2_71"/>
          <p:cNvSpPr/>
          <p:nvPr/>
        </p:nvSpPr>
        <p:spPr>
          <a:xfrm>
            <a:off x="876875" y="162450"/>
            <a:ext cx="7485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Stress and anxiety detection using facial cues from videos (2016)</a:t>
            </a:r>
            <a:endParaRPr sz="20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37" name="Google Shape;337;g729e7a9afc_2_71"/>
          <p:cNvPicPr preferRelativeResize="0"/>
          <p:nvPr/>
        </p:nvPicPr>
        <p:blipFill rotWithShape="1">
          <a:blip r:embed="rId3">
            <a:alphaModFix/>
          </a:blip>
          <a:srcRect b="10345" l="57723" r="15108" t="15277"/>
          <a:stretch/>
        </p:blipFill>
        <p:spPr>
          <a:xfrm>
            <a:off x="5372100" y="727950"/>
            <a:ext cx="2732601" cy="42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"/>
          <p:cNvGrpSpPr/>
          <p:nvPr/>
        </p:nvGrpSpPr>
        <p:grpSpPr>
          <a:xfrm>
            <a:off x="4253760" y="1308960"/>
            <a:ext cx="4575240" cy="402840"/>
            <a:chOff x="4253760" y="1308960"/>
            <a:chExt cx="4575240" cy="402840"/>
          </a:xfrm>
        </p:grpSpPr>
        <p:cxnSp>
          <p:nvCxnSpPr>
            <p:cNvPr id="189" name="Google Shape;189;p2"/>
            <p:cNvCxnSpPr/>
            <p:nvPr/>
          </p:nvCxnSpPr>
          <p:spPr>
            <a:xfrm flipH="1">
              <a:off x="4253760" y="1510200"/>
              <a:ext cx="444240" cy="360"/>
            </a:xfrm>
            <a:prstGeom prst="straightConnector1">
              <a:avLst/>
            </a:prstGeom>
            <a:noFill/>
            <a:ln cap="flat" cmpd="sng" w="9525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0" name="Google Shape;190;p2"/>
            <p:cNvSpPr/>
            <p:nvPr/>
          </p:nvSpPr>
          <p:spPr>
            <a:xfrm flipH="1">
              <a:off x="4697280" y="1308960"/>
              <a:ext cx="4131720" cy="402840"/>
            </a:xfrm>
            <a:prstGeom prst="roundRect">
              <a:avLst>
                <a:gd fmla="val 50000" name="adj"/>
              </a:avLst>
            </a:prstGeom>
            <a:noFill/>
            <a:ln cap="flat" cmpd="sng" w="38150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s-CO" sz="18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Artículos detección de </a:t>
              </a:r>
              <a:r>
                <a:rPr lang="es-CO" sz="180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Somnolencia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2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600" y="1140120"/>
            <a:ext cx="3369600" cy="40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"/>
          <p:cNvSpPr txBox="1"/>
          <p:nvPr/>
        </p:nvSpPr>
        <p:spPr>
          <a:xfrm>
            <a:off x="844560" y="5760"/>
            <a:ext cx="286920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s-CO" sz="32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Tabla de Contenido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2"/>
          <p:cNvCxnSpPr/>
          <p:nvPr/>
        </p:nvCxnSpPr>
        <p:spPr>
          <a:xfrm rot="10800000">
            <a:off x="4257720" y="1500120"/>
            <a:ext cx="7560" cy="3150720"/>
          </a:xfrm>
          <a:prstGeom prst="straightConnector1">
            <a:avLst/>
          </a:prstGeom>
          <a:noFill/>
          <a:ln cap="flat" cmpd="sng" w="952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2"/>
          <p:cNvSpPr/>
          <p:nvPr/>
        </p:nvSpPr>
        <p:spPr>
          <a:xfrm rot="10800000">
            <a:off x="4155542" y="1415252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2"/>
          <p:cNvGrpSpPr/>
          <p:nvPr/>
        </p:nvGrpSpPr>
        <p:grpSpPr>
          <a:xfrm>
            <a:off x="4276440" y="1799280"/>
            <a:ext cx="4551840" cy="402840"/>
            <a:chOff x="4276440" y="1799280"/>
            <a:chExt cx="4551840" cy="402840"/>
          </a:xfrm>
        </p:grpSpPr>
        <p:cxnSp>
          <p:nvCxnSpPr>
            <p:cNvPr id="197" name="Google Shape;197;p2"/>
            <p:cNvCxnSpPr/>
            <p:nvPr/>
          </p:nvCxnSpPr>
          <p:spPr>
            <a:xfrm flipH="1">
              <a:off x="4276440" y="2000520"/>
              <a:ext cx="442080" cy="360"/>
            </a:xfrm>
            <a:prstGeom prst="straightConnector1">
              <a:avLst/>
            </a:prstGeom>
            <a:noFill/>
            <a:ln cap="flat" cmpd="sng" w="9525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8" name="Google Shape;198;p2"/>
            <p:cNvSpPr/>
            <p:nvPr/>
          </p:nvSpPr>
          <p:spPr>
            <a:xfrm flipH="1">
              <a:off x="4718160" y="1799280"/>
              <a:ext cx="4110120" cy="402840"/>
            </a:xfrm>
            <a:prstGeom prst="roundRect">
              <a:avLst>
                <a:gd fmla="val 50000" name="adj"/>
              </a:avLst>
            </a:prstGeom>
            <a:noFill/>
            <a:ln cap="flat" cmpd="sng" w="38150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CO" sz="180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Artículos detección de Estrés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2"/>
          <p:cNvSpPr/>
          <p:nvPr/>
        </p:nvSpPr>
        <p:spPr>
          <a:xfrm rot="10800000">
            <a:off x="4158769" y="1896939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6b8839a98_0_24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g76b8839a98_0_24"/>
          <p:cNvSpPr/>
          <p:nvPr/>
        </p:nvSpPr>
        <p:spPr>
          <a:xfrm>
            <a:off x="844560" y="81960"/>
            <a:ext cx="7485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76b8839a98_0_24"/>
          <p:cNvSpPr txBox="1"/>
          <p:nvPr>
            <p:ph type="title"/>
          </p:nvPr>
        </p:nvSpPr>
        <p:spPr>
          <a:xfrm>
            <a:off x="1034939" y="2312408"/>
            <a:ext cx="44220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sz="6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Artículos detección</a:t>
            </a:r>
            <a:br>
              <a:rPr lang="es-CO" sz="6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s-CO" sz="6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Somnolencia</a:t>
            </a:r>
            <a:br>
              <a:rPr lang="es-CO" sz="6000"/>
            </a:b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6b8839a98_0_78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g76b8839a98_0_78"/>
          <p:cNvSpPr/>
          <p:nvPr/>
        </p:nvSpPr>
        <p:spPr>
          <a:xfrm>
            <a:off x="844560" y="81960"/>
            <a:ext cx="7485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76b8839a98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550" y="762950"/>
            <a:ext cx="7902799" cy="3443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0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120"/>
          <p:cNvSpPr/>
          <p:nvPr/>
        </p:nvSpPr>
        <p:spPr>
          <a:xfrm>
            <a:off x="835050" y="117150"/>
            <a:ext cx="806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Driver's drowsiness detection using an enhanced image processing technique inspired by the human visual system </a:t>
            </a:r>
            <a:r>
              <a:rPr b="0" i="0" lang="es-CO" sz="20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(2016)</a:t>
            </a:r>
            <a:endParaRPr b="0" i="0" sz="20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0" name="Google Shape;220;p120"/>
          <p:cNvSpPr txBox="1"/>
          <p:nvPr/>
        </p:nvSpPr>
        <p:spPr>
          <a:xfrm>
            <a:off x="750888" y="973947"/>
            <a:ext cx="5079600" cy="3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Palabras Clave</a:t>
            </a:r>
            <a:endParaRPr/>
          </a:p>
          <a:p>
            <a:pPr indent="0" lvl="6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Niveles de energía en marcos (Magno Energy)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Bases de datos utilizadas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Experimental y obtenida con web cam</a:t>
            </a:r>
            <a:endParaRPr/>
          </a:p>
          <a:p>
            <a:pPr indent="-285750" lvl="0" marL="400050" rtl="0" algn="l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Char char="•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Aspectos identificados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Estado de la cabeza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Estado de la boca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Estado de los ojos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Tratamiento de datos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Eliminación de luminicencia, ruido espacio-temporal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Extracción de energía a través de contornos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Extracción de características (Viola-Jones algorithm)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Mecanismo de clasificación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Algoritmo de decisión simple</a:t>
            </a:r>
            <a:endParaRPr/>
          </a:p>
        </p:txBody>
      </p:sp>
      <p:pic>
        <p:nvPicPr>
          <p:cNvPr id="221" name="Google Shape;221;p120"/>
          <p:cNvPicPr preferRelativeResize="0"/>
          <p:nvPr/>
        </p:nvPicPr>
        <p:blipFill rotWithShape="1">
          <a:blip r:embed="rId3">
            <a:alphaModFix/>
          </a:blip>
          <a:srcRect b="5220" l="41172" r="26156" t="9897"/>
          <a:stretch/>
        </p:blipFill>
        <p:spPr>
          <a:xfrm>
            <a:off x="5912200" y="803125"/>
            <a:ext cx="2891976" cy="427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1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121"/>
          <p:cNvSpPr txBox="1"/>
          <p:nvPr/>
        </p:nvSpPr>
        <p:spPr>
          <a:xfrm>
            <a:off x="758850" y="1139700"/>
            <a:ext cx="4538700" cy="26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Aportes</a:t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Descriptor de energía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Source Sans Pro"/>
              <a:buChar char="○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Ojos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Source Sans Pro"/>
              <a:buChar char="○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Boca (Bostezo, hablando)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Source Sans Pro"/>
              <a:buChar char="○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Cabeza (Caída y reposo)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Mejoramiento en los descriptores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○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Refinamiento de cálculo de energía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Algoritmo de decisión procedural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Source Sans Pro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Precisión 90%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" name="Google Shape;228;p121"/>
          <p:cNvSpPr/>
          <p:nvPr/>
        </p:nvSpPr>
        <p:spPr>
          <a:xfrm>
            <a:off x="835050" y="117150"/>
            <a:ext cx="806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Driver's drowsiness detection using an enhanced image processing technique inspired by the human visual system </a:t>
            </a:r>
            <a:r>
              <a:rPr b="0" i="0" lang="es-CO" sz="20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(2016)</a:t>
            </a:r>
            <a:endParaRPr b="0" i="0" sz="20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29" name="Google Shape;229;p121"/>
          <p:cNvPicPr preferRelativeResize="0"/>
          <p:nvPr/>
        </p:nvPicPr>
        <p:blipFill rotWithShape="1">
          <a:blip r:embed="rId3">
            <a:alphaModFix/>
          </a:blip>
          <a:srcRect b="31310" l="39585" r="24395" t="39623"/>
          <a:stretch/>
        </p:blipFill>
        <p:spPr>
          <a:xfrm>
            <a:off x="742525" y="3809125"/>
            <a:ext cx="2657474" cy="12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1"/>
          <p:cNvPicPr preferRelativeResize="0"/>
          <p:nvPr/>
        </p:nvPicPr>
        <p:blipFill rotWithShape="1">
          <a:blip r:embed="rId4">
            <a:alphaModFix/>
          </a:blip>
          <a:srcRect b="11030" l="39477" r="24168" t="59633"/>
          <a:stretch/>
        </p:blipFill>
        <p:spPr>
          <a:xfrm>
            <a:off x="6286500" y="3809125"/>
            <a:ext cx="2657474" cy="12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1"/>
          <p:cNvPicPr preferRelativeResize="0"/>
          <p:nvPr/>
        </p:nvPicPr>
        <p:blipFill rotWithShape="1">
          <a:blip r:embed="rId3">
            <a:alphaModFix/>
          </a:blip>
          <a:srcRect b="1645" l="39585" r="24395" t="69288"/>
          <a:stretch/>
        </p:blipFill>
        <p:spPr>
          <a:xfrm>
            <a:off x="3514513" y="3809131"/>
            <a:ext cx="2657474" cy="12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1"/>
          <p:cNvPicPr preferRelativeResize="0"/>
          <p:nvPr/>
        </p:nvPicPr>
        <p:blipFill rotWithShape="1">
          <a:blip r:embed="rId5">
            <a:alphaModFix/>
          </a:blip>
          <a:srcRect b="10670" l="45136" r="29583" t="11840"/>
          <a:stretch/>
        </p:blipFill>
        <p:spPr>
          <a:xfrm>
            <a:off x="6120524" y="787425"/>
            <a:ext cx="1714501" cy="29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b8839a98_0_40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g76b8839a98_0_40"/>
          <p:cNvSpPr/>
          <p:nvPr/>
        </p:nvSpPr>
        <p:spPr>
          <a:xfrm>
            <a:off x="844560" y="81960"/>
            <a:ext cx="7485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76b8839a98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25" y="987300"/>
            <a:ext cx="8185151" cy="30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2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22"/>
          <p:cNvSpPr txBox="1"/>
          <p:nvPr/>
        </p:nvSpPr>
        <p:spPr>
          <a:xfrm>
            <a:off x="669300" y="1338197"/>
            <a:ext cx="5513224" cy="35083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Palabras Clave</a:t>
            </a:r>
            <a:endParaRPr/>
          </a:p>
          <a:p>
            <a:pPr indent="0" lvl="6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	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Hipovigilancia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Bases de datos utilizadas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	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Propietaria 319 participantes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Pública - Fotos 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rtl="0" algn="l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Char char="•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Aspectos identificados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Curvatura de párpados 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Tratamiento de datos</a:t>
            </a:r>
            <a:endParaRPr/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Extracción de ROI (Rostro y ojos)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Filtro sobre imagen (Ojo)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Curvatura del párpado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Mecanismo de clasificación</a:t>
            </a:r>
            <a:endParaRPr/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Condición a partir de los valores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3429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posición y curvatura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" name="Google Shape;246;p122"/>
          <p:cNvSpPr/>
          <p:nvPr/>
        </p:nvSpPr>
        <p:spPr>
          <a:xfrm>
            <a:off x="835050" y="117150"/>
            <a:ext cx="806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Smart Real-Time Video Surveillance Platform for Drowsiness Detection Based on Eyelid Closure</a:t>
            </a: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b="0" i="0" lang="es-CO" sz="20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(201</a:t>
            </a: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9)</a:t>
            </a:r>
            <a:endParaRPr b="0" i="0" sz="20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47" name="Google Shape;247;p122"/>
          <p:cNvPicPr preferRelativeResize="0"/>
          <p:nvPr/>
        </p:nvPicPr>
        <p:blipFill rotWithShape="1">
          <a:blip r:embed="rId3">
            <a:alphaModFix/>
          </a:blip>
          <a:srcRect b="11650" l="22609" r="7391" t="29625"/>
          <a:stretch/>
        </p:blipFill>
        <p:spPr>
          <a:xfrm>
            <a:off x="4323000" y="2947274"/>
            <a:ext cx="4659074" cy="219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22"/>
          <p:cNvPicPr preferRelativeResize="0"/>
          <p:nvPr/>
        </p:nvPicPr>
        <p:blipFill rotWithShape="1">
          <a:blip r:embed="rId4">
            <a:alphaModFix/>
          </a:blip>
          <a:srcRect b="11125" l="24140" r="9612" t="16771"/>
          <a:stretch/>
        </p:blipFill>
        <p:spPr>
          <a:xfrm>
            <a:off x="3785296" y="1264950"/>
            <a:ext cx="2676855" cy="16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2"/>
          <p:cNvPicPr preferRelativeResize="0"/>
          <p:nvPr/>
        </p:nvPicPr>
        <p:blipFill rotWithShape="1">
          <a:blip r:embed="rId5">
            <a:alphaModFix/>
          </a:blip>
          <a:srcRect b="16893" l="27157" r="12547" t="20422"/>
          <a:stretch/>
        </p:blipFill>
        <p:spPr>
          <a:xfrm>
            <a:off x="6462150" y="1338201"/>
            <a:ext cx="2676851" cy="15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3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23"/>
          <p:cNvSpPr txBox="1"/>
          <p:nvPr/>
        </p:nvSpPr>
        <p:spPr>
          <a:xfrm>
            <a:off x="728250" y="1115150"/>
            <a:ext cx="6811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Aportes</a:t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 pública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○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Closed Eyes In The Wild (CEW)</a:t>
            </a:r>
            <a:endParaRPr b="1" sz="2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u="sng">
                <a:solidFill>
                  <a:schemeClr val="hlink"/>
                </a:solidFill>
                <a:hlinkClick r:id="rId3"/>
              </a:rPr>
              <a:t>http://parnec.nuaa.edu.cn/xtan/data/ClosedEyeDatabases.html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Aspectos a explorar dentro de la somnolencia o hipovigilancia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Source Sans Pro"/>
              <a:buChar char="○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Bostezo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Source Sans Pro"/>
              <a:buChar char="○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Parpadeo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100" u="sng">
                <a:solidFill>
                  <a:schemeClr val="hlink"/>
                </a:solidFill>
                <a:hlinkClick r:id="rId4"/>
              </a:rPr>
              <a:t>http://baillement.com/dossier/hypovigilance_caplier.html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Noto Sans Symbols"/>
              <a:buChar char="✔"/>
            </a:pP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Descriptores basados en geometría</a:t>
            </a:r>
            <a:endParaRPr/>
          </a:p>
          <a:p>
            <a:pPr indent="-17145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6" name="Google Shape;256;p123"/>
          <p:cNvSpPr/>
          <p:nvPr/>
        </p:nvSpPr>
        <p:spPr>
          <a:xfrm>
            <a:off x="835050" y="117150"/>
            <a:ext cx="806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Smart Real-Time Video Surveillance Platform for Drowsiness Detection Based on Eyelid Closure </a:t>
            </a:r>
            <a:r>
              <a:rPr b="0" i="0" lang="es-CO" sz="20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(201</a:t>
            </a:r>
            <a:r>
              <a:rPr lang="es-CO" sz="2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9)</a:t>
            </a:r>
            <a:endParaRPr b="0" i="0" sz="2000" u="none" cap="none" strike="noStrike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57" name="Google Shape;257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050" y="3741050"/>
            <a:ext cx="8149425" cy="1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Ronald Rodriguez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23</vt:i4>
  </property>
  <property fmtid="{D5CDD505-2E9C-101B-9397-08002B2CF9AE}" pid="8" name="PresentationFormat">
    <vt:lpwstr>Presentación en pantalla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